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B568-6A7A-6B4F-A028-9D7685AAAEB7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B434B-EF25-F845-9AAB-BB5169339B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334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What is Human Immunodeficiency Virus (HIV)?</a:t>
            </a:r>
            <a:endParaRPr lang="en-US" sz="28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713" y="1575083"/>
            <a:ext cx="7744050" cy="4247317"/>
          </a:xfrm>
          <a:prstGeom prst="rect">
            <a:avLst/>
          </a:prstGeom>
          <a:solidFill>
            <a:srgbClr val="FF0000">
              <a:alpha val="58000"/>
            </a:srgb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HIV is  is caused by one or two RETROVIRUSES (HIV-1 &amp; HIV-2)</a:t>
            </a:r>
          </a:p>
          <a:p>
            <a:pPr lvl="1">
              <a:buFont typeface="Wingdings" charset="2"/>
              <a:buChar char="ü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HIV-2 tends to be limited to West Africa</a:t>
            </a:r>
          </a:p>
          <a:p>
            <a:pPr lvl="1">
              <a:buFont typeface="Wingdings" charset="2"/>
              <a:buChar char="ü"/>
            </a:pPr>
            <a:endParaRPr lang="en-US" b="1" dirty="0" smtClean="0">
              <a:solidFill>
                <a:schemeClr val="bg1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HIV progressively destroys some types of white blood cells called CD4+ lymphocytes. In plain terms, this virus attacks the blood cells that  maintain your immune system healthy.</a:t>
            </a:r>
          </a:p>
          <a:p>
            <a:pPr>
              <a:buFont typeface="Wingdings" charset="2"/>
              <a:buChar char="§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AIDS  he most severe form of HIV infection. HIV infection is considered to be AIDS when at least one serious complicating illness develops or the number (count) of CD4</a:t>
            </a:r>
            <a:r>
              <a:rPr lang="en-US" b="1" baseline="30000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+</a:t>
            </a: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lymphocytes decreases substantially.</a:t>
            </a:r>
          </a:p>
          <a:p>
            <a:pPr>
              <a:buFont typeface="Wingdings" charset="2"/>
              <a:buChar char="§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HIV has mainly been transmitted through male homosexual contact and the sharing of needles among injecting drug users in the US, Europe, and Australia</a:t>
            </a:r>
          </a:p>
          <a:p>
            <a:pPr>
              <a:buFont typeface="Wingdings" charset="2"/>
              <a:buChar char="§"/>
            </a:pPr>
            <a:endParaRPr lang="en-US" b="1" dirty="0" smtClean="0">
              <a:solidFill>
                <a:srgbClr val="FFFFFF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 In the United States, about 30% of adults who have HIV infection are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women</a:t>
            </a:r>
            <a:endParaRPr lang="en-US" b="1" dirty="0">
              <a:solidFill>
                <a:srgbClr val="FFFF00"/>
              </a:solidFill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7967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Symptoms and/or manifestations of HIV</a:t>
            </a:r>
            <a:endParaRPr lang="en-US" sz="28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3821" y="1290802"/>
            <a:ext cx="3165951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 smtClean="0"/>
              <a:t>Feeling sick, headache, neuropathy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68505" y="1629356"/>
            <a:ext cx="126477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Sore throat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2953" y="2741083"/>
            <a:ext cx="299838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Sores and oral yeast infection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3620" y="2112866"/>
            <a:ext cx="16113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Swollen glands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76049" y="3473539"/>
            <a:ext cx="7056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Sores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82852" y="4197471"/>
            <a:ext cx="125249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Skin rashes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67028" y="4722005"/>
            <a:ext cx="134243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Muscle pain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295" y="6300330"/>
            <a:ext cx="302746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Liver and Spleen enlargement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82909" y="6300330"/>
            <a:ext cx="22108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Nausea and vomiting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295" y="890623"/>
            <a:ext cx="3095719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Systemic: fever and weight loss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1334"/>
          </a:xfrm>
          <a:prstGeom prst="rect">
            <a:avLst/>
          </a:prstGeom>
          <a:solidFill>
            <a:srgbClr val="FF0000">
              <a:alpha val="58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50800" dist="38100" dir="8100000" algn="bl">
                    <a:srgbClr val="000000">
                      <a:alpha val="43000"/>
                    </a:srgbClr>
                  </a:outerShdw>
                </a:effectLst>
              </a:rPr>
              <a:t>AIDS is manifested by certain types of Cancer…</a:t>
            </a:r>
            <a:endParaRPr lang="en-US" sz="2800" dirty="0">
              <a:effectLst>
                <a:outerShdw blurRad="50800" dist="38100" dir="8100000" algn="bl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201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Lissa Mangini</dc:creator>
  <cp:lastModifiedBy>Lissa Mangini</cp:lastModifiedBy>
  <cp:revision>3</cp:revision>
  <dcterms:created xsi:type="dcterms:W3CDTF">2010-06-14T17:03:46Z</dcterms:created>
  <dcterms:modified xsi:type="dcterms:W3CDTF">2010-06-14T17:30:14Z</dcterms:modified>
</cp:coreProperties>
</file>